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6349E4F-26E7-4903-B9D0-C128F41F54B2}">
  <a:tblStyle styleId="{C6349E4F-26E7-4903-B9D0-C128F41F54B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bda5b821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bda5b821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cb31c210b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cb31c210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cb31c210b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cb31c210b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ic3eMaKCBBeSU1JNeRmLfCw1W7Lka6iVbK1SGcpkrXc/copy" TargetMode="External"/><Relationship Id="rId10" Type="http://schemas.openxmlformats.org/officeDocument/2006/relationships/hyperlink" Target="https://docs.google.com/presentation/d/1jqLP4fH5UsLcxpxuhCnTDFsZvvaIXn9JXxTb99Y2a90/copy" TargetMode="External"/><Relationship Id="rId13" Type="http://schemas.openxmlformats.org/officeDocument/2006/relationships/hyperlink" Target="https://docs.google.com/presentation/d/1huxV_7RC0lIMkstGImMCj2kEf9L-aky2iwhi3ijbPPo/copy" TargetMode="External"/><Relationship Id="rId12" Type="http://schemas.openxmlformats.org/officeDocument/2006/relationships/hyperlink" Target="https://docs.google.com/presentation/d/1pKQJoqQ_NhEssYbKWTmGloOZPqWhChRl1GXvmomewiA/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9" Type="http://schemas.openxmlformats.org/officeDocument/2006/relationships/hyperlink" Target="https://docs.google.com/presentation/d/1eAQicoG4G0ePFre22h0C_dFlduUoW6M4UfvfE1phsXY/copy" TargetMode="External"/><Relationship Id="rId14" Type="http://schemas.openxmlformats.org/officeDocument/2006/relationships/hyperlink" Target="https://docs.google.com/presentation/d/14jJksPEUsp_eyHIUrDjsPt6cyAgL6AcpFlgEYs1OBuQ/copy" TargetMode="External"/><Relationship Id="rId5" Type="http://schemas.openxmlformats.org/officeDocument/2006/relationships/hyperlink" Target="https://docs.google.com/presentation/d/14jJksPEUsp_eyHIUrDjsPt6cyAgL6AcpFlgEYs1OBuQ/copy" TargetMode="External"/><Relationship Id="rId6" Type="http://schemas.openxmlformats.org/officeDocument/2006/relationships/hyperlink" Target="https://docs.google.com/presentation/d/1f1Zf736RyRBe-3Fe9QZ6-M20dVFBBsKuj6UxAVsHSAI/copy" TargetMode="External"/><Relationship Id="rId7" Type="http://schemas.openxmlformats.org/officeDocument/2006/relationships/hyperlink" Target="https://docs.google.com/presentation/d/1G4nFaCbvinCIeYMMHZWkvN7ivIczB3o8z_s5MIudllM/copy" TargetMode="External"/><Relationship Id="rId8" Type="http://schemas.openxmlformats.org/officeDocument/2006/relationships/hyperlink" Target="https://docs.google.com/presentation/d/1Ro-mTmB-PBsUkWFXWZ3g0Xfua92zA93ps9P_PcDdSHo/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docs.google.com/presentation/d/1f1Zf736RyRBe-3Fe9QZ6-M20dVFBBsKuj6UxAVsHSAI/edit?usp=drive_link" TargetMode="External"/><Relationship Id="rId6" Type="http://schemas.openxmlformats.org/officeDocument/2006/relationships/hyperlink" Target="https://docs.google.com/presentation/d/1G4nFaCbvinCIeYMMHZWkvN7ivIczB3o8z_s5MIudllM/edit?usp=drive_lin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{C6349E4F-26E7-4903-B9D0-C128F41F54B2}</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9: Atrocities of WWII</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atrocities during WWII contribute to a push for a global human rights framework?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2.66, 2.69, 2.70</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84000">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&amp; Exemplars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Human Rights Violations of WWII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WWII Human Rights Violations Student Worksheet &amp;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Materials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Each student will need either page 1, 2, 3, or 4. All students will need pages 5-8.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Research Presentations: </a:t>
                      </a:r>
                      <a:r>
                        <a:rPr lang="en" sz="1200" u="sng">
                          <a:solidFill>
                            <a:schemeClr val="accent5"/>
                          </a:solidFill>
                          <a:latin typeface="Inter"/>
                          <a:ea typeface="Inter"/>
                          <a:cs typeface="Inter"/>
                          <a:sym typeface="Inter"/>
                          <a:hlinkClick r:id="rId10">
                            <a:extLst>
                              <a:ext uri="{A12FA001-AC4F-418D-AE19-62706E023703}">
                                <ahyp:hlinkClr val="tx"/>
                              </a:ext>
                            </a:extLst>
                          </a:hlinkClick>
                        </a:rPr>
                        <a:t>Nanjing Massacre</a:t>
                      </a:r>
                      <a:r>
                        <a:rPr lang="en" sz="1200">
                          <a:solidFill>
                            <a:schemeClr val="dk1"/>
                          </a:solidFill>
                          <a:latin typeface="Inter"/>
                          <a:ea typeface="Inter"/>
                          <a:cs typeface="Inter"/>
                          <a:sym typeface="Inter"/>
                        </a:rPr>
                        <a:t>, </a:t>
                      </a:r>
                      <a:r>
                        <a:rPr lang="en" sz="1200" u="sng">
                          <a:solidFill>
                            <a:schemeClr val="accent5"/>
                          </a:solidFill>
                          <a:latin typeface="Inter"/>
                          <a:ea typeface="Inter"/>
                          <a:cs typeface="Inter"/>
                          <a:sym typeface="Inter"/>
                          <a:hlinkClick r:id="rId11">
                            <a:extLst>
                              <a:ext uri="{A12FA001-AC4F-418D-AE19-62706E023703}">
                                <ahyp:hlinkClr val="tx"/>
                              </a:ext>
                            </a:extLst>
                          </a:hlinkClick>
                        </a:rPr>
                        <a:t>Unit 731</a:t>
                      </a:r>
                      <a:r>
                        <a:rPr lang="en" sz="1200">
                          <a:solidFill>
                            <a:schemeClr val="dk1"/>
                          </a:solidFill>
                          <a:latin typeface="Inter"/>
                          <a:ea typeface="Inter"/>
                          <a:cs typeface="Inter"/>
                          <a:sym typeface="Inter"/>
                        </a:rPr>
                        <a:t>, </a:t>
                      </a:r>
                      <a:r>
                        <a:rPr lang="en" sz="1200" u="sng">
                          <a:solidFill>
                            <a:schemeClr val="accent5"/>
                          </a:solidFill>
                          <a:latin typeface="Inter"/>
                          <a:ea typeface="Inter"/>
                          <a:cs typeface="Inter"/>
                          <a:sym typeface="Inter"/>
                          <a:hlinkClick r:id="rId12">
                            <a:extLst>
                              <a:ext uri="{A12FA001-AC4F-418D-AE19-62706E023703}">
                                <ahyp:hlinkClr val="tx"/>
                              </a:ext>
                            </a:extLst>
                          </a:hlinkClick>
                        </a:rPr>
                        <a:t>Red Army</a:t>
                      </a:r>
                      <a:r>
                        <a:rPr lang="en" sz="1200">
                          <a:solidFill>
                            <a:schemeClr val="dk1"/>
                          </a:solidFill>
                          <a:latin typeface="Inter"/>
                          <a:ea typeface="Inter"/>
                          <a:cs typeface="Inter"/>
                          <a:sym typeface="Inter"/>
                        </a:rPr>
                        <a:t>, </a:t>
                      </a:r>
                      <a:r>
                        <a:rPr lang="en" sz="1200" u="sng">
                          <a:solidFill>
                            <a:schemeClr val="accent5"/>
                          </a:solidFill>
                          <a:latin typeface="Inter"/>
                          <a:ea typeface="Inter"/>
                          <a:cs typeface="Inter"/>
                          <a:sym typeface="Inter"/>
                          <a:hlinkClick r:id="rId13">
                            <a:extLst>
                              <a:ext uri="{A12FA001-AC4F-418D-AE19-62706E023703}">
                                <ahyp:hlinkClr val="tx"/>
                              </a:ext>
                            </a:extLst>
                          </a:hlinkClick>
                        </a:rPr>
                        <a:t>Atomic Bombings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Human Rights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World at War: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{C6349E4F-26E7-4903-B9D0-C128F41F54B2}</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Atrocities of WWII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1-4 of the </a:t>
                      </a:r>
                      <a:r>
                        <a:rPr lang="en" sz="1200" u="sng">
                          <a:solidFill>
                            <a:schemeClr val="hlink"/>
                          </a:solidFill>
                          <a:latin typeface="Inter"/>
                          <a:ea typeface="Inter"/>
                          <a:cs typeface="Inter"/>
                          <a:sym typeface="Inter"/>
                          <a:hlinkClick r:id="rId5"/>
                        </a:rPr>
                        <a:t>Human Rights Violations of WWII Presentation</a:t>
                      </a:r>
                      <a:r>
                        <a:rPr lang="en" sz="1200">
                          <a:solidFill>
                            <a:schemeClr val="dk1"/>
                          </a:solidFill>
                          <a:latin typeface="Inter"/>
                          <a:ea typeface="Inter"/>
                          <a:cs typeface="Inter"/>
                          <a:sym typeface="Inter"/>
                        </a:rPr>
                        <a:t>, briefly discuss the creation of the United Nations following the horrors of WWII. Students will then work in pairs to research one of four examples of human rights violations from WWII: The Nanjing Massacre, Unit 731, the Red Army in Germany, and the dropping of the atomic bombs. There is a separate presentation for each atrocity that should be shared digitally with students. Students will use the presentation to learn more about their assigned example of human rights violations and fill out the </a:t>
                      </a:r>
                      <a:r>
                        <a:rPr lang="en" sz="1200" u="sng">
                          <a:solidFill>
                            <a:schemeClr val="hlink"/>
                          </a:solidFill>
                          <a:latin typeface="Inter"/>
                          <a:ea typeface="Inter"/>
                          <a:cs typeface="Inter"/>
                          <a:sym typeface="Inter"/>
                          <a:hlinkClick r:id="rId6"/>
                        </a:rPr>
                        <a:t>WWII Human Rights Violations Research Worksheet</a:t>
                      </a:r>
                      <a:r>
                        <a:rPr lang="en" sz="1200">
                          <a:solidFill>
                            <a:schemeClr val="dk1"/>
                          </a:solidFill>
                          <a:latin typeface="Inter"/>
                          <a:ea typeface="Inter"/>
                          <a:cs typeface="Inter"/>
                          <a:sym typeface="Inter"/>
                        </a:rPr>
                        <a:t>. Preface the assignment by letting students know that some of what they will research will include graphic content. See “Sensitive Content Note” at end of lesson plan.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Go over slides 1-4 of the presentation to discuss the creation of the United Nations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Organize students into pairs and assign each pair one of the four human rights violations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digital access to research presentations (found in student materials of lesson plan) and the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the information about the creation of the United Nations after WWII</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Work with a partner to research the assigned example of human rights violations during WWII</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WWII Human Rights Violations Research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425">
                <a:tc rowSpan="2">
                  <a:txBody>
                    <a:bodyPr/>
                    <a:lstStyle/>
                    <a:p>
                      <a:pPr indent="0" lvl="0" marL="0" rtl="0" algn="l">
                        <a:spcBef>
                          <a:spcPts val="0"/>
                        </a:spcBef>
                        <a:spcAft>
                          <a:spcPts val="0"/>
                        </a:spcAft>
                        <a:buNone/>
                      </a:pPr>
                      <a:r>
                        <a:rPr b="1" lang="en" sz="1300">
                          <a:latin typeface="Inter"/>
                          <a:ea typeface="Inter"/>
                          <a:cs typeface="Inter"/>
                          <a:sym typeface="Inter"/>
                        </a:rPr>
                        <a:t>ACTIVITY 2- 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use their research to create a museum panel about their assigned atrocity of WWII. Use slides 6-8 to go over the expectations and </a:t>
                      </a:r>
                      <a:r>
                        <a:rPr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for the museum panels. Students will use the Museum Panel Template found in their student worksheet. Then, students will display their museum panels around the </a:t>
                      </a:r>
                      <a:r>
                        <a:rPr lang="en" sz="1200">
                          <a:solidFill>
                            <a:schemeClr val="dk1"/>
                          </a:solidFill>
                          <a:latin typeface="Inter"/>
                          <a:ea typeface="Inter"/>
                          <a:cs typeface="Inter"/>
                          <a:sym typeface="Inter"/>
                        </a:rPr>
                        <a:t>classroom. It is recommended to designate a wall for each of the atrocities.</a:t>
                      </a:r>
                      <a:r>
                        <a:rPr lang="en" sz="1200">
                          <a:solidFill>
                            <a:schemeClr val="dk1"/>
                          </a:solidFill>
                          <a:latin typeface="Inter"/>
                          <a:ea typeface="Inter"/>
                          <a:cs typeface="Inter"/>
                          <a:sym typeface="Inter"/>
                        </a:rPr>
                        <a:t> Students will complete the Gallery Walk pages of their student worksheet as they view the panels.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instructions for the museum panel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the panel template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Organize the panels around the room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Gallery Walk instructions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Gallery Walk pages of student worksheet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research materials provided to complete the Museum Panel</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Organize panel on the assigned wall</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Museum Panel Gallery Walk and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{C6349E4F-26E7-4903-B9D0-C128F41F54B2}</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Atrocities of WWII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550">
                <a:tc rowSpan="2">
                  <a:txBody>
                    <a:bodyPr/>
                    <a:lstStyle/>
                    <a:p>
                      <a:pPr indent="0" lvl="0" marL="0" rtl="0" algn="l">
                        <a:spcBef>
                          <a:spcPts val="0"/>
                        </a:spcBef>
                        <a:spcAft>
                          <a:spcPts val="0"/>
                        </a:spcAft>
                        <a:buNone/>
                      </a:pPr>
                      <a:r>
                        <a:rPr b="1" lang="en" sz="1200">
                          <a:latin typeface="Inter"/>
                          <a:ea typeface="Inter"/>
                          <a:cs typeface="Inter"/>
                          <a:sym typeface="Inter"/>
                        </a:rPr>
                        <a:t>ACTIVITY 3- EXHIBIT</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Bring students back together to look at how the United Nations responded to these atrocities. Use slides 8-10 to provide background to the Universal Declaration of Human Rights (UDHR) and give students reminders about source annotation. Leave slide 10 up for students to guide them through the annotation process if they need assistance. Students will annotate the Preamble to the UDHR within their student worksheet.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background to the UDHR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Remind students about expectations for source annotation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the UDHR Preamble in the student worksheet.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and support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teacher presentation and instructions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Annotate the UDHR Preamble in the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4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Optional: Students will finish the second portion of their Anticipatory Guide from their Do First activity.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Unit 8 Inquiry Journal. Students will use page 6 to answer the Compelling Question for Topic 3. Consider allowing students to use their notes and/or work with a partner.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Optional: Direct students back to the Anticipatory Guide they started for their Do First activity</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8</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Optional: Complete the second part of the Anticipatory Guide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8: </a:t>
                      </a:r>
                      <a:r>
                        <a:rPr lang="en" sz="1200">
                          <a:solidFill>
                            <a:srgbClr val="000000"/>
                          </a:solidFill>
                          <a:latin typeface="Inter"/>
                          <a:ea typeface="Inter"/>
                          <a:cs typeface="Inter"/>
                          <a:sym typeface="Inter"/>
                        </a:rPr>
                        <a:t>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5525">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Within the research of the atrocities, students will encounter graphic content. The sources and research include more mature content including mentions of various types of abuse, suicide, rape, and the murder of children. Please also view resources within the Best Practice Repository for teaching hard history.</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World at War: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